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64" r:id="rId6"/>
    <p:sldId id="263" r:id="rId7"/>
    <p:sldId id="267" r:id="rId8"/>
    <p:sldId id="259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9" r:id="rId17"/>
    <p:sldId id="274" r:id="rId18"/>
    <p:sldId id="277" r:id="rId19"/>
    <p:sldId id="275" r:id="rId20"/>
    <p:sldId id="276" r:id="rId21"/>
    <p:sldId id="278" r:id="rId22"/>
    <p:sldId id="260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422C16"/>
    <a:srgbClr val="0C788E"/>
    <a:srgbClr val="006666"/>
    <a:srgbClr val="0099CC"/>
    <a:srgbClr val="3366CC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41" d="100"/>
          <a:sy n="41" d="100"/>
        </p:scale>
        <p:origin x="130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0045" y="1340768"/>
            <a:ext cx="5630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400" b="1" cap="all" dirty="0">
              <a:solidFill>
                <a:srgbClr val="003399"/>
              </a:solidFill>
              <a:latin typeface="Cambria" pitchFamily="18" charset="0"/>
              <a:ea typeface="BatangChe" pitchFamily="49" charset="-127"/>
            </a:endParaRPr>
          </a:p>
          <a:p>
            <a:r>
              <a:rPr lang="ru-RU" sz="4400" dirty="0">
                <a:latin typeface="Cambria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000636"/>
            <a:ext cx="87844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3399"/>
                </a:solidFill>
                <a:latin typeface="Cambria" pitchFamily="18" charset="0"/>
                <a:ea typeface="BatangChe" pitchFamily="49" charset="-127"/>
              </a:rPr>
              <a:t> «Роль родителей в формировании</a:t>
            </a:r>
          </a:p>
          <a:p>
            <a:pPr algn="ctr"/>
            <a:r>
              <a:rPr lang="ru-RU" sz="4000" b="1" dirty="0">
                <a:solidFill>
                  <a:srgbClr val="003399"/>
                </a:solidFill>
                <a:latin typeface="Cambria" pitchFamily="18" charset="0"/>
                <a:ea typeface="BatangChe" pitchFamily="49" charset="-127"/>
              </a:rPr>
              <a:t> функциональной грамотности»</a:t>
            </a:r>
          </a:p>
        </p:txBody>
      </p:sp>
      <p:pic>
        <p:nvPicPr>
          <p:cNvPr id="23556" name="Picture 4" descr="https://i.mycdn.me/i?r=AyH4iRPQ2q0otWIFepML2LxRavmV8740S4D95gbEGhT8m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52"/>
            <a:ext cx="2129731" cy="3786189"/>
          </a:xfrm>
          <a:prstGeom prst="rect">
            <a:avLst/>
          </a:prstGeom>
          <a:noFill/>
        </p:spPr>
      </p:pic>
      <p:pic>
        <p:nvPicPr>
          <p:cNvPr id="23558" name="Picture 6" descr="https://i.mycdn.me/i?r=AyH4iRPQ2q0otWIFepML2LxR4nFXtITtnkK94D7a68D1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5746" y="203128"/>
            <a:ext cx="4015410" cy="3011558"/>
          </a:xfrm>
          <a:prstGeom prst="rect">
            <a:avLst/>
          </a:prstGeom>
          <a:noFill/>
        </p:spPr>
      </p:pic>
      <p:pic>
        <p:nvPicPr>
          <p:cNvPr id="8" name="Picture 2" descr="https://i.mycdn.me/i?r=AyH4iRPQ2q0otWIFepML2LxRb8UjhVGk7Ex9EjcvOz_n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87289"/>
            <a:ext cx="2143140" cy="3810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87154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     </a:t>
            </a:r>
            <a:r>
              <a:rPr lang="ru-RU" sz="2400" dirty="0"/>
              <a:t>Семья с раннего детства</a:t>
            </a:r>
          </a:p>
          <a:p>
            <a:pPr algn="just"/>
            <a:r>
              <a:rPr lang="ru-RU" sz="2400" dirty="0"/>
              <a:t> призвана заложить в ребенка</a:t>
            </a:r>
          </a:p>
          <a:p>
            <a:pPr algn="just"/>
            <a:r>
              <a:rPr lang="ru-RU" sz="2400" dirty="0"/>
              <a:t> нравственные ценности, </a:t>
            </a:r>
          </a:p>
          <a:p>
            <a:pPr algn="just"/>
            <a:r>
              <a:rPr lang="ru-RU" sz="2400" dirty="0"/>
              <a:t>ориентиры на построение </a:t>
            </a:r>
          </a:p>
          <a:p>
            <a:pPr algn="just"/>
            <a:r>
              <a:rPr lang="ru-RU" sz="2400" dirty="0"/>
              <a:t>разумного и продуктивного </a:t>
            </a:r>
          </a:p>
          <a:p>
            <a:pPr algn="just"/>
            <a:r>
              <a:rPr lang="ru-RU" sz="2400" dirty="0"/>
              <a:t>образа жизни. </a:t>
            </a:r>
          </a:p>
          <a:p>
            <a:pPr algn="just"/>
            <a:r>
              <a:rPr lang="ru-RU" sz="2400" dirty="0"/>
              <a:t>     Исследование PISA также </a:t>
            </a:r>
          </a:p>
          <a:p>
            <a:pPr algn="just"/>
            <a:r>
              <a:rPr lang="ru-RU" sz="2400" dirty="0"/>
              <a:t>демонстрирует, что на уровень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err="1"/>
              <a:t>функциональнойграмотности</a:t>
            </a:r>
            <a:r>
              <a:rPr lang="ru-RU" sz="2400" dirty="0"/>
              <a:t> </a:t>
            </a:r>
          </a:p>
          <a:p>
            <a:pPr algn="just"/>
            <a:r>
              <a:rPr lang="ru-RU" sz="2400" dirty="0"/>
              <a:t>положительно влияет участие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err="1"/>
              <a:t>родителейв</a:t>
            </a:r>
            <a:r>
              <a:rPr lang="ru-RU" sz="2400" dirty="0"/>
              <a:t> процессе обучения и</a:t>
            </a:r>
          </a:p>
          <a:p>
            <a:pPr algn="just"/>
            <a:r>
              <a:rPr lang="ru-RU" sz="2400" dirty="0"/>
              <a:t> развития детей.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86439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     От родителей зависит понимание</a:t>
            </a:r>
          </a:p>
          <a:p>
            <a:pPr algn="just"/>
            <a:r>
              <a:rPr lang="ru-RU" sz="2400" dirty="0"/>
              <a:t> ребенком значения тех видов</a:t>
            </a:r>
          </a:p>
          <a:p>
            <a:pPr algn="just"/>
            <a:r>
              <a:rPr lang="ru-RU" sz="2400" dirty="0"/>
              <a:t> деятельности, с которыми он</a:t>
            </a:r>
          </a:p>
          <a:p>
            <a:pPr algn="just"/>
            <a:r>
              <a:rPr lang="ru-RU" sz="2400" dirty="0"/>
              <a:t> знакомится помимо школы. </a:t>
            </a:r>
          </a:p>
          <a:p>
            <a:pPr algn="just"/>
            <a:r>
              <a:rPr lang="ru-RU" sz="2400" dirty="0"/>
              <a:t>    Показ практического применения </a:t>
            </a:r>
          </a:p>
          <a:p>
            <a:pPr algn="just"/>
            <a:r>
              <a:rPr lang="ru-RU" sz="2400" dirty="0"/>
              <a:t>знаний в связи с жизненными </a:t>
            </a:r>
          </a:p>
          <a:p>
            <a:pPr algn="just"/>
            <a:r>
              <a:rPr lang="ru-RU" sz="2400" dirty="0"/>
              <a:t>планами, показ достижений </a:t>
            </a:r>
          </a:p>
          <a:p>
            <a:pPr algn="just"/>
            <a:r>
              <a:rPr lang="ru-RU" sz="2400" dirty="0"/>
              <a:t>стимулирует познавательную </a:t>
            </a:r>
          </a:p>
          <a:p>
            <a:pPr algn="just"/>
            <a:r>
              <a:rPr lang="ru-RU" sz="2400" dirty="0"/>
              <a:t>активность, желание </a:t>
            </a:r>
          </a:p>
          <a:p>
            <a:pPr algn="just"/>
            <a:r>
              <a:rPr lang="ru-RU" sz="2400" dirty="0"/>
              <a:t>достичь такого же уровня,</a:t>
            </a:r>
          </a:p>
          <a:p>
            <a:pPr algn="just"/>
            <a:r>
              <a:rPr lang="ru-RU" sz="2400" dirty="0"/>
              <a:t> стремление к </a:t>
            </a:r>
          </a:p>
          <a:p>
            <a:pPr algn="just"/>
            <a:r>
              <a:rPr lang="ru-RU" sz="2400" dirty="0"/>
              <a:t>самосовершенствованию.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 </a:t>
            </a:r>
            <a:r>
              <a:rPr lang="ru-RU" sz="2400" dirty="0"/>
              <a:t> Чрезвычайно важным является побуждение высказать свое отношение к предмету, к теме, изучаемой проблеме, ответу. Тем самым обогащается эмоциональный опыт ребенка, вызывает осознание его и подкрепляет познавательный интерес. </a:t>
            </a:r>
          </a:p>
          <a:p>
            <a:pPr algn="just"/>
            <a:r>
              <a:rPr lang="ru-RU" sz="2400" dirty="0"/>
              <a:t>        Поэтому главными задачами являются: научить школьников учиться и хотеть учиться, развивать у них функциональную грамотность и повышать ее уровень.</a:t>
            </a:r>
          </a:p>
          <a:p>
            <a:pPr algn="just"/>
            <a:r>
              <a:rPr lang="ru-RU" sz="2400" dirty="0"/>
              <a:t>       Для чего необходима не только работа школы, но и сотрудничество школы и семьи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     Вы знаете ребёнка лучше, чем кто бы то ни было. Вам известны его склонности и интересы, и вы можете применять эти знания, развивая навыки грамотности ребёнка в домашней обстановке,. </a:t>
            </a:r>
          </a:p>
          <a:p>
            <a:r>
              <a:rPr lang="ru-RU" sz="2400" dirty="0"/>
              <a:t>      Темпы развития детей различны. Одни начинают читать рано, другие открывают для себя книгу на год, а то и два позже. Предоставив ребёнку дома возможности слушать, рассматривать картинки, говорить, читать, писать, рисовать или мастерить, вы распахиваете перед ним двери к знаниям.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Как развить навыки функциональной грамотности?       </a:t>
            </a:r>
            <a:r>
              <a:rPr lang="ru-RU" sz="2400" dirty="0"/>
              <a:t>Есть пять способов становления функциональной грамотности не только нынешнего поколения детей, но и взрослых людей. </a:t>
            </a:r>
          </a:p>
          <a:p>
            <a:pPr algn="just"/>
            <a:r>
              <a:rPr lang="ru-RU" sz="2400" dirty="0"/>
              <a:t>     </a:t>
            </a:r>
            <a:r>
              <a:rPr lang="ru-RU" sz="2400" b="1" dirty="0"/>
              <a:t>Мыслить критично: </a:t>
            </a:r>
            <a:r>
              <a:rPr lang="ru-RU" sz="2400" dirty="0"/>
              <a:t>ставить под сомнение факты, которые не проверены официальными данными или источниками, обращать внимание на конкретность цифр и суждений. </a:t>
            </a:r>
          </a:p>
          <a:p>
            <a:pPr algn="just"/>
            <a:r>
              <a:rPr lang="ru-RU" sz="2400" dirty="0"/>
              <a:t>     </a:t>
            </a:r>
            <a:r>
              <a:rPr lang="ru-RU" sz="2400" b="1" dirty="0"/>
              <a:t>Развивать коммуникативные навыки: </a:t>
            </a:r>
            <a:r>
              <a:rPr lang="ru-RU" sz="2400" dirty="0"/>
              <a:t>формулировать главную мысль сообщения, создавать текст с учетом разных позиций .Выступать перед публикой, делиться своими идеями и выносить их на обсуждение.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501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     Участвовать в дискуссиях: </a:t>
            </a:r>
            <a:r>
              <a:rPr lang="ru-RU" sz="2400" dirty="0"/>
              <a:t>обсуждать тему с разных точек зрения, учиться понятно для собеседников выражать свои мысли вслух, Участвовать в конференциях и форумах.           </a:t>
            </a:r>
          </a:p>
          <a:p>
            <a:pPr algn="just"/>
            <a:r>
              <a:rPr lang="ru-RU" sz="2400" dirty="0"/>
              <a:t>      </a:t>
            </a:r>
            <a:r>
              <a:rPr lang="ru-RU" sz="2400" b="1" dirty="0"/>
              <a:t>Расширять кругозор</a:t>
            </a:r>
            <a:r>
              <a:rPr lang="ru-RU" sz="2400" dirty="0"/>
              <a:t>: Как можно больше читать книг, </a:t>
            </a:r>
            <a:r>
              <a:rPr lang="ru-RU" sz="2400" dirty="0" err="1"/>
              <a:t>журналов.Можно</a:t>
            </a:r>
            <a:r>
              <a:rPr lang="ru-RU" sz="2400" dirty="0"/>
              <a:t> периодически проверять свои знания в викторинах, интеллектуальных играх, участвовать в географических диктантах или тотальных диктантах по русскому языку.                             </a:t>
            </a:r>
          </a:p>
          <a:p>
            <a:pPr algn="just"/>
            <a:r>
              <a:rPr lang="ru-RU" sz="2400" dirty="0"/>
              <a:t>      </a:t>
            </a:r>
            <a:r>
              <a:rPr lang="ru-RU" sz="2400" b="1" dirty="0"/>
              <a:t>Организовывать процесс познания: </a:t>
            </a:r>
            <a:r>
              <a:rPr lang="ru-RU" sz="2400" dirty="0"/>
              <a:t>ставить цели и задачи, разрабатывать поэтапный план, искать нестандартные решения, анализировать данные, делать выводы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714511"/>
          </a:xfrm>
        </p:spPr>
        <p:txBody>
          <a:bodyPr/>
          <a:lstStyle/>
          <a:p>
            <a:r>
              <a:rPr lang="ru-RU" dirty="0"/>
              <a:t>Памятка для родителей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1357322"/>
          </a:xfrm>
        </p:spPr>
        <p:txBody>
          <a:bodyPr/>
          <a:lstStyle/>
          <a:p>
            <a:r>
              <a:rPr lang="ru-RU" dirty="0"/>
              <a:t>по формированию функциональной грамотности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64399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300" dirty="0"/>
              <a:t>Говорите с ребёнком о том, что его интересует. </a:t>
            </a:r>
          </a:p>
          <a:p>
            <a:pPr marL="342900" indent="-342900" algn="just">
              <a:buAutoNum type="arabicPeriod"/>
            </a:pPr>
            <a:r>
              <a:rPr lang="ru-RU" sz="2300" dirty="0"/>
              <a:t> Задавайте вопросы, стимулирующие наблюдение и познавание, требующие ответов в форме предложений, а не просто однозначного «да» или «нет». Говорение и слушание способствуют выработке навыков чтения и письма. </a:t>
            </a:r>
          </a:p>
          <a:p>
            <a:pPr marL="342900" indent="-342900" algn="just">
              <a:buAutoNum type="arabicPeriod"/>
            </a:pPr>
            <a:r>
              <a:rPr lang="ru-RU" sz="2300" dirty="0"/>
              <a:t> Выслушивайте вопросы ребёнка и помогайте находить ответы. Учите ребёнка самостоятельно искать информацию, используя книги и компьютер. </a:t>
            </a:r>
          </a:p>
          <a:p>
            <a:pPr marL="342900" indent="-342900" algn="just">
              <a:buAutoNum type="arabicPeriod"/>
            </a:pPr>
            <a:r>
              <a:rPr lang="ru-RU" sz="2300" dirty="0"/>
              <a:t>Говорите с ребёнком, употребляя множество различных слов. Объясняйте неизвестные ему слова. Это концентрирует внимание ребёнка и обогащает словарный запас.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7"/>
            <a:ext cx="864399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2300" dirty="0"/>
              <a:t>5.Расширяйте кругозор ребёнка: водите его в зоопарки, библиотеки, музеи, на спортивные и культурные мероприятия. Посещайте встречи с любимыми писателями в библиотеках, книжных магазинах, местных центрах и на праздниках книги. Обсуждайте свои впечатления.</a:t>
            </a:r>
          </a:p>
          <a:p>
            <a:pPr marL="342900" indent="-342900" algn="just"/>
            <a:endParaRPr lang="ru-RU" sz="2300" dirty="0"/>
          </a:p>
          <a:p>
            <a:pPr marL="342900" indent="-342900" algn="just"/>
            <a:r>
              <a:rPr lang="ru-RU" sz="2300" dirty="0"/>
              <a:t>6.Читайте ребёнку регулярно! Если читать ребенку по 10 минут ежедневно, то от момента рождения до поступления в школу он проведёт 3 000 часов, слушая книги. Даже когда ребёнок научится читать самостоятельно, продолжайте чтение вслух, чтобы это занятие стало важной составляющей его каждодневного существования и служило укреплению навыков грамотности.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154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7.  Покажите ребёнку, как использовать язык в повседневной </a:t>
            </a:r>
          </a:p>
          <a:p>
            <a:r>
              <a:rPr lang="ru-RU" sz="2300" dirty="0"/>
              <a:t>     жизни. Научите его читать меню, находить полезные </a:t>
            </a:r>
            <a:r>
              <a:rPr lang="ru-RU" sz="2300" dirty="0" err="1"/>
              <a:t>веб</a:t>
            </a:r>
            <a:r>
              <a:rPr lang="ru-RU" sz="2300" dirty="0"/>
              <a:t>-</a:t>
            </a:r>
          </a:p>
          <a:p>
            <a:r>
              <a:rPr lang="ru-RU" sz="2300" dirty="0"/>
              <a:t>     сайты, писать письма с выражением благодарности или</a:t>
            </a:r>
          </a:p>
          <a:p>
            <a:r>
              <a:rPr lang="ru-RU" sz="2300" dirty="0"/>
              <a:t>     собственной точки зрения по интересующей его теме.</a:t>
            </a:r>
          </a:p>
          <a:p>
            <a:r>
              <a:rPr lang="ru-RU" sz="2300" dirty="0"/>
              <a:t> 8. Принимайте участие в школьной жизни ребёнка, не</a:t>
            </a:r>
          </a:p>
          <a:p>
            <a:r>
              <a:rPr lang="ru-RU" sz="2300" dirty="0"/>
              <a:t>     пропуская ни единой возможности. Делясь своими </a:t>
            </a:r>
          </a:p>
          <a:p>
            <a:r>
              <a:rPr lang="ru-RU" sz="2300" dirty="0"/>
              <a:t>     рассказами, культурными традициями и знаниями, вы </a:t>
            </a:r>
          </a:p>
          <a:p>
            <a:r>
              <a:rPr lang="ru-RU" sz="2300" dirty="0"/>
              <a:t>     дарите знания всем детям, а своему ребёнку </a:t>
            </a:r>
          </a:p>
          <a:p>
            <a:r>
              <a:rPr lang="ru-RU" sz="2300" dirty="0"/>
              <a:t>     демонстрируете заинтересованность в его учёбе.</a:t>
            </a:r>
          </a:p>
          <a:p>
            <a:r>
              <a:rPr lang="ru-RU" sz="2300" dirty="0"/>
              <a:t> 9. Приучайте ребёнка читать произведения разных жанров:</a:t>
            </a:r>
          </a:p>
          <a:p>
            <a:r>
              <a:rPr lang="ru-RU" sz="2300" dirty="0"/>
              <a:t>     рассказы, биографии, стихи и информационные книги по </a:t>
            </a:r>
          </a:p>
          <a:p>
            <a:r>
              <a:rPr lang="ru-RU" sz="2300" dirty="0"/>
              <a:t>     интересующим его темам.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300" dirty="0"/>
              <a:t>     </a:t>
            </a:r>
            <a:r>
              <a:rPr lang="ru-RU" sz="2200" dirty="0"/>
              <a:t>Образование сегодня более важно, чем когда-либо. Но речь идет об образовании, которое бы отвечало потребностям сегодняшнего дня, а не вчерашнего. Еще несколько десятков лет тому школьного образования вполне хватало, чтобы всю жизнь проработать на одном месте, заслужить положенную пенсию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3116"/>
            <a:ext cx="86439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200" dirty="0"/>
              <a:t>      Сегодня поток информации настолько огромен, что образование обретает новые высоты. Жизнь настолько быстро меняется, требования к работникам и сотрудникам возрастают так быстро, что успевают только те, кто постоянно обучается</a:t>
            </a:r>
          </a:p>
          <a:p>
            <a:pPr algn="just"/>
            <a:r>
              <a:rPr lang="ru-RU" sz="2200" dirty="0"/>
              <a:t>    Сегодня на одном школьном (да и высшем тоже) образовании далеко не уедешь. Поэтому, как сложатся отношения ребенка с обучением в школе, многое зависит: будет ли успешной жизнь в целом</a:t>
            </a:r>
          </a:p>
        </p:txBody>
      </p:sp>
    </p:spTree>
    <p:extLst>
      <p:ext uri="{BB962C8B-B14F-4D97-AF65-F5344CB8AC3E}">
        <p14:creationId xmlns:p14="http://schemas.microsoft.com/office/powerpoint/2010/main" val="354571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10. Просматривайте и загружайте на свой компьютер или</a:t>
            </a:r>
          </a:p>
          <a:p>
            <a:r>
              <a:rPr lang="ru-RU" sz="2300" dirty="0"/>
              <a:t>     портативное устройство книги из библиотеки.. </a:t>
            </a:r>
          </a:p>
          <a:p>
            <a:r>
              <a:rPr lang="ru-RU" sz="2300" dirty="0"/>
              <a:t>11. Побуждайте ребёнка использовать свои навыки</a:t>
            </a:r>
          </a:p>
          <a:p>
            <a:r>
              <a:rPr lang="ru-RU" sz="2300" dirty="0"/>
              <a:t>     грамотности для помощи другим. К примеру, он может </a:t>
            </a:r>
          </a:p>
          <a:p>
            <a:r>
              <a:rPr lang="ru-RU" sz="2300" dirty="0"/>
              <a:t>     почитать вслух младшим братьям и сёстрам или людям</a:t>
            </a:r>
          </a:p>
          <a:p>
            <a:r>
              <a:rPr lang="ru-RU" sz="2300" dirty="0"/>
              <a:t>     преклонного возраста, а также написать письмо, записать</a:t>
            </a:r>
          </a:p>
          <a:p>
            <a:r>
              <a:rPr lang="ru-RU" sz="2300" dirty="0"/>
              <a:t>     телефонное сообщение или составить список продуктов </a:t>
            </a:r>
          </a:p>
          <a:p>
            <a:r>
              <a:rPr lang="ru-RU" sz="2300" dirty="0"/>
              <a:t>     для похода в магазин.</a:t>
            </a:r>
          </a:p>
          <a:p>
            <a:r>
              <a:rPr lang="ru-RU" sz="2300" dirty="0"/>
              <a:t> 12. Помогайте ребёнку строить планы на будущее и             </a:t>
            </a:r>
          </a:p>
          <a:p>
            <a:r>
              <a:rPr lang="ru-RU" sz="2300" dirty="0"/>
              <a:t>     объясняйте, как грамотность способствует достижению </a:t>
            </a:r>
          </a:p>
          <a:p>
            <a:r>
              <a:rPr lang="ru-RU" sz="2300" dirty="0"/>
              <a:t>     важных целей.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13. Говорите и читайте на родном языке. Это укрепит навыки</a:t>
            </a:r>
          </a:p>
          <a:p>
            <a:r>
              <a:rPr lang="ru-RU" sz="2300" dirty="0"/>
              <a:t>    грамотности ребёнка на обоих языках: родном и русском.</a:t>
            </a:r>
          </a:p>
          <a:p>
            <a:r>
              <a:rPr lang="ru-RU" sz="2300" dirty="0"/>
              <a:t>    Рассказывайте семейные истории ребёнку и просите его </a:t>
            </a:r>
          </a:p>
          <a:p>
            <a:r>
              <a:rPr lang="ru-RU" sz="2300" dirty="0"/>
              <a:t>    поделиться своими историями</a:t>
            </a:r>
          </a:p>
          <a:p>
            <a:endParaRPr lang="ru-RU" sz="2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85926"/>
            <a:ext cx="871543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14. Анализируйте просмотренные фильмы, как это делают </a:t>
            </a:r>
          </a:p>
          <a:p>
            <a:r>
              <a:rPr lang="ru-RU" sz="2300" dirty="0"/>
              <a:t>    кинокритики, сравнивая их друг с другом и высказывая своё</a:t>
            </a:r>
          </a:p>
          <a:p>
            <a:r>
              <a:rPr lang="ru-RU" sz="2300" dirty="0"/>
              <a:t>    мнение.</a:t>
            </a:r>
          </a:p>
          <a:p>
            <a:r>
              <a:rPr lang="ru-RU" sz="2300" dirty="0"/>
              <a:t> 15. Проводите параллели между фильмом и реальным</a:t>
            </a:r>
          </a:p>
          <a:p>
            <a:r>
              <a:rPr lang="ru-RU" sz="2300" dirty="0"/>
              <a:t>    жизненным опытом </a:t>
            </a:r>
          </a:p>
          <a:p>
            <a:r>
              <a:rPr lang="ru-RU" sz="2300" dirty="0"/>
              <a:t>16. Следите за тем, какие сайты посещает ребёнок</a:t>
            </a:r>
          </a:p>
          <a:p>
            <a:r>
              <a:rPr lang="ru-RU" sz="2300" dirty="0"/>
              <a:t>17. Знайте, с кем ребёнок общается в интернете. </a:t>
            </a:r>
          </a:p>
          <a:p>
            <a:r>
              <a:rPr lang="ru-RU" sz="2300" dirty="0"/>
              <a:t>18. Помните, что вы не одиноки! Одним из ваших главных</a:t>
            </a:r>
          </a:p>
          <a:p>
            <a:r>
              <a:rPr lang="ru-RU" sz="2300" dirty="0"/>
              <a:t>    помощников является учитель.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ocobraz.ru/images/6/61/P3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669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3185973"/>
            <a:ext cx="590465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99"/>
                </a:solidFill>
              </a:rPr>
              <a:t>“Собраться вместе — это начало. </a:t>
            </a:r>
          </a:p>
          <a:p>
            <a:r>
              <a:rPr lang="ru-RU" sz="2400" b="1" dirty="0">
                <a:solidFill>
                  <a:srgbClr val="003399"/>
                </a:solidFill>
              </a:rPr>
              <a:t>Держаться вместе — это прогресс. </a:t>
            </a:r>
          </a:p>
          <a:p>
            <a:r>
              <a:rPr lang="ru-RU" sz="2400" b="1" dirty="0">
                <a:solidFill>
                  <a:srgbClr val="003399"/>
                </a:solidFill>
              </a:rPr>
              <a:t>Работать вместе — это успех”</a:t>
            </a:r>
          </a:p>
          <a:p>
            <a:pPr algn="r"/>
            <a:endParaRPr lang="ru-RU" sz="500" b="1" dirty="0">
              <a:solidFill>
                <a:schemeClr val="accent4"/>
              </a:solidFill>
            </a:endParaRPr>
          </a:p>
          <a:p>
            <a:pPr algn="r"/>
            <a:r>
              <a:rPr lang="ru-RU" b="1" dirty="0">
                <a:solidFill>
                  <a:schemeClr val="accent4"/>
                </a:solidFill>
              </a:rPr>
              <a:t>Генри Форд “О сотрудничестве”</a:t>
            </a:r>
          </a:p>
        </p:txBody>
      </p:sp>
    </p:spTree>
    <p:extLst>
      <p:ext uri="{BB962C8B-B14F-4D97-AF65-F5344CB8AC3E}">
        <p14:creationId xmlns:p14="http://schemas.microsoft.com/office/powerpoint/2010/main" val="393947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    Родители сегодня поражены тем, как быстро учится их ребенок до школы и в начальных классах, какие мудрые выводы и умозаключения делает их чадо.</a:t>
            </a:r>
          </a:p>
          <a:p>
            <a:pPr algn="just"/>
            <a:r>
              <a:rPr lang="ru-RU" sz="2400" dirty="0"/>
              <a:t>       Родители гордятся! Ребенок талантлив! </a:t>
            </a:r>
          </a:p>
          <a:p>
            <a:pPr algn="just"/>
            <a:r>
              <a:rPr lang="ru-RU" sz="2400" dirty="0"/>
              <a:t>       Но, что случается с талантом у многих детей, пока они растут?</a:t>
            </a:r>
          </a:p>
          <a:p>
            <a:pPr algn="just"/>
            <a:r>
              <a:rPr lang="ru-RU" sz="2400" dirty="0"/>
              <a:t>        У некоторых детей этот талант притупляется, пропадает или идет в другом направлении. Родители разводят руками в недоумении , вспоминая свои школьные годы.</a:t>
            </a:r>
          </a:p>
        </p:txBody>
      </p:sp>
    </p:spTree>
    <p:extLst>
      <p:ext uri="{BB962C8B-B14F-4D97-AF65-F5344CB8AC3E}">
        <p14:creationId xmlns:p14="http://schemas.microsoft.com/office/powerpoint/2010/main" val="354571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ru-RU" sz="2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357322"/>
          </a:xfrm>
        </p:spPr>
        <p:txBody>
          <a:bodyPr/>
          <a:lstStyle/>
          <a:p>
            <a:r>
              <a:rPr lang="ru-RU" dirty="0"/>
              <a:t>Простыми словами…….</a:t>
            </a:r>
            <a:br>
              <a:rPr lang="ru-RU" dirty="0"/>
            </a:br>
            <a:r>
              <a:rPr lang="ru-RU" sz="3500" b="1" dirty="0"/>
              <a:t>Функциональная грамотность  - это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486" t="35672" r="13598" b="7685"/>
          <a:stretch>
            <a:fillRect/>
          </a:stretch>
        </p:blipFill>
        <p:spPr bwMode="auto">
          <a:xfrm>
            <a:off x="1285852" y="2006978"/>
            <a:ext cx="6715172" cy="270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500042"/>
            <a:ext cx="8643998" cy="5626121"/>
          </a:xfrm>
        </p:spPr>
        <p:txBody>
          <a:bodyPr/>
          <a:lstStyle/>
          <a:p>
            <a:pPr algn="just">
              <a:buNone/>
            </a:pPr>
            <a:r>
              <a:rPr lang="ru-RU" sz="2400" dirty="0"/>
              <a:t>           Национальный план действий по развитию функциональной грамотности школьников ставит перед школой задачу формирования у школьников главных функциональных качеств личности: </a:t>
            </a:r>
          </a:p>
          <a:p>
            <a:pPr algn="just"/>
            <a:r>
              <a:rPr lang="ru-RU" sz="2800" b="1" dirty="0"/>
              <a:t> инициативности;</a:t>
            </a:r>
          </a:p>
          <a:p>
            <a:pPr algn="just"/>
            <a:r>
              <a:rPr lang="ru-RU" sz="2800" b="1" dirty="0"/>
              <a:t> способности творчески мыслить и находить нестандартные решения;</a:t>
            </a:r>
          </a:p>
          <a:p>
            <a:pPr algn="just"/>
            <a:r>
              <a:rPr lang="ru-RU" sz="2800" b="1" dirty="0"/>
              <a:t> умения выбирать профессиональный путь;</a:t>
            </a:r>
          </a:p>
          <a:p>
            <a:pPr algn="just"/>
            <a:r>
              <a:rPr lang="ru-RU" sz="2800" b="1" dirty="0"/>
              <a:t> готовности обучаться в течение всей жизни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020" t="15625" r="19290" b="6250"/>
          <a:stretch>
            <a:fillRect/>
          </a:stretch>
        </p:blipFill>
        <p:spPr bwMode="auto">
          <a:xfrm>
            <a:off x="142844" y="214291"/>
            <a:ext cx="878687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7154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      </a:t>
            </a:r>
            <a:r>
              <a:rPr lang="ru-RU" sz="2400" dirty="0"/>
              <a:t>Младший школьный возраст характеризуется интенсивным интеллектуальным развитием. В данный период происходит развитие всех психических процессов и осознание ребенком собственных изменений, которые происходят в ходе учебной деятельности. </a:t>
            </a:r>
          </a:p>
          <a:p>
            <a:pPr algn="just"/>
            <a:r>
              <a:rPr lang="ru-RU" sz="2400" dirty="0"/>
              <a:t>         Семья может многое сделать для развития функциональной грамотности своего ребенка. Кто, как не родители, бабушка, дедушка, наблюдающие ежедневно за ребёнком в разных ситуациях, могут заметить своеобразные индикаторы способностей, к чему у ребёнка есть особый интерес, к какому виду деятельности школьник проявляет склонность? </a:t>
            </a:r>
          </a:p>
        </p:txBody>
      </p:sp>
    </p:spTree>
    <p:extLst>
      <p:ext uri="{BB962C8B-B14F-4D97-AF65-F5344CB8AC3E}">
        <p14:creationId xmlns:p14="http://schemas.microsoft.com/office/powerpoint/2010/main" val="354571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826" y="548680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       Важно помочь ребёнку включиться в процесс активного познания действительности. </a:t>
            </a:r>
          </a:p>
          <a:p>
            <a:pPr algn="just"/>
            <a:r>
              <a:rPr lang="ru-RU" sz="2800" dirty="0"/>
              <a:t>Если Вы, например, </a:t>
            </a:r>
          </a:p>
          <a:p>
            <a:pPr algn="just"/>
            <a:r>
              <a:rPr lang="ru-RU" sz="2800" dirty="0"/>
              <a:t>купили сыну новый конструктор </a:t>
            </a:r>
          </a:p>
          <a:p>
            <a:pPr algn="just"/>
            <a:r>
              <a:rPr lang="ru-RU" sz="2800" dirty="0"/>
              <a:t>или телефон, не торопитесь </a:t>
            </a:r>
          </a:p>
          <a:p>
            <a:pPr algn="just"/>
            <a:r>
              <a:rPr lang="ru-RU" sz="2800" dirty="0"/>
              <a:t>сразу же объяснять, показывать,</a:t>
            </a:r>
          </a:p>
          <a:p>
            <a:pPr algn="just"/>
            <a:r>
              <a:rPr lang="ru-RU" sz="2800" dirty="0"/>
              <a:t> как с ним действовать. </a:t>
            </a:r>
          </a:p>
          <a:p>
            <a:pPr algn="just"/>
            <a:r>
              <a:rPr lang="ru-RU" sz="2800" dirty="0"/>
              <a:t>Дайте возможность ребёнку </a:t>
            </a:r>
          </a:p>
          <a:p>
            <a:pPr algn="just"/>
            <a:r>
              <a:rPr lang="ru-RU" sz="2800" dirty="0"/>
              <a:t>вначале самому </a:t>
            </a:r>
          </a:p>
          <a:p>
            <a:pPr algn="just"/>
            <a:r>
              <a:rPr lang="ru-RU" sz="2800" dirty="0"/>
              <a:t>поэкспериментировать.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5453</TotalTime>
  <Words>1328</Words>
  <Application>Microsoft Office PowerPoint</Application>
  <PresentationFormat>Экран (4:3)</PresentationFormat>
  <Paragraphs>113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Cambria</vt:lpstr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Простыми словами……. Функциональная грамотность  - это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Памятка для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Школа Разметелево</cp:lastModifiedBy>
  <cp:revision>780</cp:revision>
  <dcterms:created xsi:type="dcterms:W3CDTF">2010-05-23T14:28:12Z</dcterms:created>
  <dcterms:modified xsi:type="dcterms:W3CDTF">2022-10-03T09:57:33Z</dcterms:modified>
</cp:coreProperties>
</file>