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7A7FB-3FD8-4813-825A-F677D1FFFEAC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33237-794B-4810-B41A-FF4A7B984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09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33237-794B-4810-B41A-FF4A7B98457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421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5409" y="15992"/>
            <a:ext cx="9259409" cy="68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095" y="2204864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Bahnschrift Light SemiCondensed" pitchFamily="34" charset="0"/>
              </a:rPr>
              <a:t>Функциональная грамотность</a:t>
            </a:r>
            <a:endParaRPr lang="ru-RU" b="1" dirty="0">
              <a:latin typeface="Bahnschrift Light SemiCondense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077072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Читательская грамотность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1457" y="15992"/>
            <a:ext cx="189738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44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5410" y="15992"/>
            <a:ext cx="9259409" cy="68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5409" y="0"/>
            <a:ext cx="1897380" cy="192024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7992888" cy="723488"/>
          </a:xfrm>
        </p:spPr>
        <p:txBody>
          <a:bodyPr>
            <a:normAutofit/>
          </a:bodyPr>
          <a:lstStyle/>
          <a:p>
            <a:pPr fontAlgn="base"/>
            <a:r>
              <a:rPr lang="ru-RU" sz="1400" dirty="0">
                <a:solidFill>
                  <a:srgbClr val="FF0000"/>
                </a:solidFill>
              </a:rPr>
              <a:t>         </a:t>
            </a:r>
            <a:r>
              <a:rPr lang="ru-RU" sz="2400" dirty="0">
                <a:solidFill>
                  <a:srgbClr val="FF0000"/>
                </a:solidFill>
              </a:rPr>
              <a:t>      </a:t>
            </a:r>
            <a:r>
              <a:rPr lang="ru-RU" b="1" i="1" dirty="0">
                <a:solidFill>
                  <a:srgbClr val="FF0000"/>
                </a:solidFill>
              </a:rPr>
              <a:t>Совет </a:t>
            </a:r>
            <a:r>
              <a:rPr lang="ru-RU" b="1" i="1" dirty="0" smtClean="0">
                <a:solidFill>
                  <a:srgbClr val="FF0000"/>
                </a:solidFill>
              </a:rPr>
              <a:t>№ 5.Не заставляйте!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6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5410" y="15992"/>
            <a:ext cx="9259409" cy="68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5409" y="0"/>
            <a:ext cx="1897380" cy="192024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7992888" cy="723488"/>
          </a:xfrm>
        </p:spPr>
        <p:txBody>
          <a:bodyPr>
            <a:normAutofit/>
          </a:bodyPr>
          <a:lstStyle/>
          <a:p>
            <a:pPr fontAlgn="base"/>
            <a:r>
              <a:rPr lang="ru-RU" sz="1400" dirty="0">
                <a:solidFill>
                  <a:srgbClr val="FF0000"/>
                </a:solidFill>
              </a:rPr>
              <a:t>         </a:t>
            </a:r>
            <a:r>
              <a:rPr lang="ru-RU" sz="2400" dirty="0">
                <a:solidFill>
                  <a:srgbClr val="FF0000"/>
                </a:solidFill>
              </a:rPr>
              <a:t>      </a:t>
            </a:r>
            <a:r>
              <a:rPr lang="ru-RU" b="1" i="1" dirty="0">
                <a:solidFill>
                  <a:srgbClr val="FF0000"/>
                </a:solidFill>
              </a:rPr>
              <a:t>Совет </a:t>
            </a:r>
            <a:r>
              <a:rPr lang="ru-RU" b="1" i="1" dirty="0" smtClean="0">
                <a:solidFill>
                  <a:srgbClr val="FF0000"/>
                </a:solidFill>
              </a:rPr>
              <a:t>№ 6.Гигиена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52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5410" y="15992"/>
            <a:ext cx="9259409" cy="68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5409" y="0"/>
            <a:ext cx="1897380" cy="192024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464888"/>
            <a:ext cx="7992888" cy="1944216"/>
          </a:xfrm>
        </p:spPr>
        <p:txBody>
          <a:bodyPr>
            <a:normAutofit/>
          </a:bodyPr>
          <a:lstStyle/>
          <a:p>
            <a:pPr fontAlgn="base"/>
            <a:r>
              <a:rPr lang="ru-RU" sz="1400" dirty="0">
                <a:solidFill>
                  <a:srgbClr val="FF0000"/>
                </a:solidFill>
              </a:rPr>
              <a:t>         </a:t>
            </a:r>
            <a:r>
              <a:rPr lang="ru-RU" sz="2400" dirty="0">
                <a:solidFill>
                  <a:srgbClr val="FF0000"/>
                </a:solidFill>
              </a:rPr>
              <a:t>     </a:t>
            </a:r>
            <a:r>
              <a:rPr lang="ru-RU" sz="4000" b="1" i="1" dirty="0">
                <a:solidFill>
                  <a:srgbClr val="FF0000"/>
                </a:solidFill>
              </a:rPr>
              <a:t> </a:t>
            </a:r>
            <a:r>
              <a:rPr lang="ru-RU" sz="4000" b="1" i="1" dirty="0" smtClean="0">
                <a:solidFill>
                  <a:srgbClr val="FF0000"/>
                </a:solidFill>
              </a:rPr>
              <a:t>Задания для развития читательской грамотности:</a:t>
            </a:r>
          </a:p>
          <a:p>
            <a:pPr fontAlgn="base"/>
            <a:endParaRPr lang="ru-R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3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5410" y="15992"/>
            <a:ext cx="9259409" cy="68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5409" y="0"/>
            <a:ext cx="1897380" cy="1920240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777312"/>
            <a:ext cx="6824090" cy="57578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8790" y="573858"/>
            <a:ext cx="6639634" cy="61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307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5410" y="15992"/>
            <a:ext cx="9259409" cy="68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5409" y="0"/>
            <a:ext cx="1897380" cy="1920240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659506"/>
            <a:ext cx="6560820" cy="55549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659506"/>
            <a:ext cx="6240780" cy="52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627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5410" y="15992"/>
            <a:ext cx="9259409" cy="68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5409" y="0"/>
            <a:ext cx="1897380" cy="1920240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395" y="960120"/>
            <a:ext cx="6316980" cy="4831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062228"/>
            <a:ext cx="5463540" cy="47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64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5410" y="15992"/>
            <a:ext cx="9259409" cy="68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5409" y="0"/>
            <a:ext cx="1897380" cy="1920240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602356"/>
            <a:ext cx="6309360" cy="5669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662940"/>
            <a:ext cx="6263640" cy="55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756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5410" y="15992"/>
            <a:ext cx="9259409" cy="68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5409" y="0"/>
            <a:ext cx="1897380" cy="1920240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5107" y="1066800"/>
            <a:ext cx="5821680" cy="4724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1971" y="1181100"/>
            <a:ext cx="579882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14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5410" y="15992"/>
            <a:ext cx="9259409" cy="68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5409" y="0"/>
            <a:ext cx="1897380" cy="1920240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057776"/>
            <a:ext cx="5615940" cy="2758440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</p:pic>
      <p:sp>
        <p:nvSpPr>
          <p:cNvPr id="5" name="Овал 4"/>
          <p:cNvSpPr/>
          <p:nvPr/>
        </p:nvSpPr>
        <p:spPr>
          <a:xfrm>
            <a:off x="2803088" y="4437112"/>
            <a:ext cx="229672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910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5410" y="15992"/>
            <a:ext cx="9259409" cy="68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5409" y="0"/>
            <a:ext cx="1897380" cy="1920240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1971" y="1920240"/>
            <a:ext cx="5844540" cy="2636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3851" y="1898904"/>
            <a:ext cx="6240780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320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5409" y="15992"/>
            <a:ext cx="9259409" cy="68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231891"/>
            <a:ext cx="6400800" cy="3168352"/>
          </a:xfrm>
        </p:spPr>
        <p:txBody>
          <a:bodyPr>
            <a:normAutofit fontScale="850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i="1" dirty="0" smtClean="0">
                <a:solidFill>
                  <a:srgbClr val="FF0000"/>
                </a:solidFill>
              </a:rPr>
              <a:t>Что такое функциональная грамотность?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i="1" dirty="0" smtClean="0">
                <a:solidFill>
                  <a:srgbClr val="FF0000"/>
                </a:solidFill>
              </a:rPr>
              <a:t>Советы для улучшения читательской грамотности.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i="1" dirty="0" smtClean="0">
                <a:solidFill>
                  <a:srgbClr val="FF0000"/>
                </a:solidFill>
              </a:rPr>
              <a:t>Виды работ для развития читательской грамотности.</a:t>
            </a:r>
          </a:p>
          <a:p>
            <a:pPr marL="742950" indent="-742950">
              <a:buFont typeface="+mj-lt"/>
              <a:buAutoNum type="arabicPeriod"/>
            </a:pPr>
            <a:endParaRPr lang="ru-RU" sz="3600" i="1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1457" y="15992"/>
            <a:ext cx="1897380" cy="192024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59632" y="764704"/>
            <a:ext cx="7772400" cy="1470025"/>
          </a:xfrm>
        </p:spPr>
        <p:txBody>
          <a:bodyPr/>
          <a:lstStyle/>
          <a:p>
            <a:r>
              <a:rPr lang="ru-RU" dirty="0" smtClean="0"/>
              <a:t>О чем будем говорить?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62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5409" y="15992"/>
            <a:ext cx="9259409" cy="68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835" y="1816816"/>
            <a:ext cx="8280920" cy="3240360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         </a:t>
            </a:r>
            <a:r>
              <a:rPr lang="ru-RU" sz="2400" dirty="0">
                <a:solidFill>
                  <a:srgbClr val="FF0000"/>
                </a:solidFill>
              </a:rPr>
              <a:t>                  А. А. Леонтьев: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  Функционально грамотный человек — это человек,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который способен использовать все постоянно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приобретаемые в течение жизни знания, умения и навыки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для решения максимально широкого диапазона жизненных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задач в различных сферах человеческой деятельности,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общения и социальных отношений.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1457" y="15992"/>
            <a:ext cx="189738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62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5409" y="15992"/>
            <a:ext cx="9259409" cy="68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835" y="1816816"/>
            <a:ext cx="8280920" cy="3240360"/>
          </a:xfrm>
        </p:spPr>
        <p:txBody>
          <a:bodyPr>
            <a:normAutofit fontScale="92500" lnSpcReduction="10000"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         </a:t>
            </a:r>
            <a:r>
              <a:rPr lang="ru-RU" sz="2400" dirty="0">
                <a:solidFill>
                  <a:srgbClr val="FF0000"/>
                </a:solidFill>
              </a:rPr>
              <a:t>                  </a:t>
            </a:r>
            <a:r>
              <a:rPr lang="ru-RU" sz="2400" b="1" dirty="0"/>
              <a:t>   </a:t>
            </a:r>
            <a:r>
              <a:rPr lang="ru-RU" sz="2400" b="1" dirty="0">
                <a:solidFill>
                  <a:srgbClr val="FF0000"/>
                </a:solidFill>
              </a:rPr>
              <a:t>Функциональная грамотность</a:t>
            </a:r>
            <a:r>
              <a:rPr lang="ru-RU" sz="2400" dirty="0">
                <a:solidFill>
                  <a:srgbClr val="FF0000"/>
                </a:solidFill>
              </a:rPr>
              <a:t> – это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   </a:t>
            </a:r>
            <a:r>
              <a:rPr lang="ru-RU" sz="2400" dirty="0" smtClean="0">
                <a:solidFill>
                  <a:srgbClr val="FF0000"/>
                </a:solidFill>
              </a:rPr>
              <a:t>Функциональная </a:t>
            </a:r>
            <a:r>
              <a:rPr lang="ru-RU" sz="2400" dirty="0">
                <a:solidFill>
                  <a:srgbClr val="FF0000"/>
                </a:solidFill>
              </a:rPr>
              <a:t>грамотность простыми словами — это умение применять в жизни знания и навыки, полученные в школе. Это уровень образованности, который может быть достигнут за время школьного обучения, предполагающий способность решать жизненные задачи в различных ее сферах.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1457" y="15992"/>
            <a:ext cx="189738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66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5409" y="0"/>
            <a:ext cx="9259409" cy="68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992888" cy="4464496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         </a:t>
            </a:r>
            <a:r>
              <a:rPr lang="ru-RU" sz="2400" dirty="0">
                <a:solidFill>
                  <a:srgbClr val="FF0000"/>
                </a:solidFill>
              </a:rPr>
              <a:t>      В качестве основных составляющих </a:t>
            </a:r>
            <a:r>
              <a:rPr lang="ru-RU" sz="2400" b="1" dirty="0">
                <a:solidFill>
                  <a:srgbClr val="FF0000"/>
                </a:solidFill>
              </a:rPr>
              <a:t>функциональной грамотности</a:t>
            </a:r>
            <a:r>
              <a:rPr lang="ru-RU" sz="2400" dirty="0">
                <a:solidFill>
                  <a:srgbClr val="FF0000"/>
                </a:solidFill>
              </a:rPr>
              <a:t> выделены 6 направлений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FF0000"/>
                </a:solidFill>
              </a:rPr>
              <a:t> </a:t>
            </a:r>
            <a:r>
              <a:rPr lang="ru-RU" sz="2400" b="1" dirty="0">
                <a:solidFill>
                  <a:srgbClr val="FF0000"/>
                </a:solidFill>
              </a:rPr>
              <a:t>математическая</a:t>
            </a:r>
            <a:r>
              <a:rPr lang="ru-RU" sz="2400" dirty="0">
                <a:solidFill>
                  <a:srgbClr val="FF0000"/>
                </a:solidFill>
              </a:rPr>
              <a:t> грамотность, 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читательская</a:t>
            </a:r>
            <a:r>
              <a:rPr lang="ru-RU" sz="2400" dirty="0">
                <a:solidFill>
                  <a:srgbClr val="FF0000"/>
                </a:solidFill>
              </a:rPr>
              <a:t>  </a:t>
            </a:r>
            <a:r>
              <a:rPr lang="ru-RU" sz="2400" dirty="0" smtClean="0">
                <a:solidFill>
                  <a:srgbClr val="FF0000"/>
                </a:solidFill>
              </a:rPr>
              <a:t>грамотность,</a:t>
            </a:r>
            <a:r>
              <a:rPr lang="ru-RU" sz="2400" dirty="0">
                <a:solidFill>
                  <a:srgbClr val="FF0000"/>
                </a:solidFill>
              </a:rPr>
              <a:t> 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естественнонаучная</a:t>
            </a:r>
            <a:r>
              <a:rPr lang="ru-RU" sz="2400" dirty="0">
                <a:solidFill>
                  <a:srgbClr val="FF0000"/>
                </a:solidFill>
              </a:rPr>
              <a:t> грамотность, 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финансовая</a:t>
            </a:r>
            <a:r>
              <a:rPr lang="ru-RU" sz="2400" dirty="0">
                <a:solidFill>
                  <a:srgbClr val="FF0000"/>
                </a:solidFill>
              </a:rPr>
              <a:t> грамотность, 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глобальные компетенции</a:t>
            </a:r>
            <a:r>
              <a:rPr lang="ru-RU" sz="2400" dirty="0" smtClean="0">
                <a:solidFill>
                  <a:srgbClr val="FF0000"/>
                </a:solidFill>
              </a:rPr>
              <a:t>,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креативное </a:t>
            </a:r>
            <a:r>
              <a:rPr lang="ru-RU" sz="2400" b="1" dirty="0">
                <a:solidFill>
                  <a:srgbClr val="FF0000"/>
                </a:solidFill>
              </a:rPr>
              <a:t>мышление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1457" y="15992"/>
            <a:ext cx="189738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056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8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60"/>
                            </p:stCondLst>
                            <p:childTnLst>
                              <p:par>
                                <p:cTn id="11" presetID="18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40"/>
                            </p:stCondLst>
                            <p:childTnLst>
                              <p:par>
                                <p:cTn id="14" presetID="18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60"/>
                            </p:stCondLst>
                            <p:childTnLst>
                              <p:par>
                                <p:cTn id="17" presetID="18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880"/>
                            </p:stCondLst>
                            <p:childTnLst>
                              <p:par>
                                <p:cTn id="20" presetID="18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5409" y="0"/>
            <a:ext cx="9259409" cy="68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068960"/>
            <a:ext cx="7992888" cy="936104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sz="1400" dirty="0">
                <a:solidFill>
                  <a:srgbClr val="FF0000"/>
                </a:solidFill>
              </a:rPr>
              <a:t>         </a:t>
            </a:r>
            <a:r>
              <a:rPr lang="ru-RU" sz="3600" i="1" dirty="0">
                <a:solidFill>
                  <a:srgbClr val="FF0000"/>
                </a:solidFill>
              </a:rPr>
              <a:t>     </a:t>
            </a:r>
            <a:r>
              <a:rPr lang="ru-RU" sz="3500" i="1" dirty="0">
                <a:solidFill>
                  <a:srgbClr val="FF0000"/>
                </a:solidFill>
              </a:rPr>
              <a:t> </a:t>
            </a:r>
            <a:r>
              <a:rPr lang="ru-RU" sz="3500" b="1" i="1" dirty="0">
                <a:solidFill>
                  <a:srgbClr val="FF0000"/>
                </a:solidFill>
              </a:rPr>
              <a:t>Совет №1. Начните с простых текстов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1457" y="15992"/>
            <a:ext cx="189738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574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5410" y="15992"/>
            <a:ext cx="9259409" cy="68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5409" y="0"/>
            <a:ext cx="1897380" cy="192024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780928"/>
            <a:ext cx="7992888" cy="1152128"/>
          </a:xfrm>
        </p:spPr>
        <p:txBody>
          <a:bodyPr>
            <a:normAutofit/>
          </a:bodyPr>
          <a:lstStyle/>
          <a:p>
            <a:pPr fontAlgn="base"/>
            <a:r>
              <a:rPr lang="ru-RU" sz="1400" dirty="0">
                <a:solidFill>
                  <a:srgbClr val="FF0000"/>
                </a:solidFill>
              </a:rPr>
              <a:t>         </a:t>
            </a:r>
            <a:r>
              <a:rPr lang="ru-RU" sz="2400" dirty="0">
                <a:solidFill>
                  <a:srgbClr val="FF0000"/>
                </a:solidFill>
              </a:rPr>
              <a:t>  </a:t>
            </a:r>
            <a:r>
              <a:rPr lang="ru-RU" dirty="0">
                <a:solidFill>
                  <a:srgbClr val="FF0000"/>
                </a:solidFill>
              </a:rPr>
              <a:t>  </a:t>
            </a:r>
            <a:r>
              <a:rPr lang="ru-RU" i="1" dirty="0">
                <a:solidFill>
                  <a:srgbClr val="FF0000"/>
                </a:solidFill>
              </a:rPr>
              <a:t>  </a:t>
            </a:r>
            <a:r>
              <a:rPr lang="ru-RU" b="1" i="1" dirty="0">
                <a:solidFill>
                  <a:srgbClr val="FF0000"/>
                </a:solidFill>
              </a:rPr>
              <a:t>Совет </a:t>
            </a:r>
            <a:r>
              <a:rPr lang="ru-RU" b="1" i="1" dirty="0" smtClean="0">
                <a:solidFill>
                  <a:srgbClr val="FF0000"/>
                </a:solidFill>
              </a:rPr>
              <a:t>№2. </a:t>
            </a:r>
            <a:r>
              <a:rPr lang="ru-RU" b="1" i="1" dirty="0">
                <a:solidFill>
                  <a:srgbClr val="FF0000"/>
                </a:solidFill>
              </a:rPr>
              <a:t>Используйте комментированное чтение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34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5410" y="15992"/>
            <a:ext cx="9259409" cy="68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5409" y="0"/>
            <a:ext cx="1897380" cy="192024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7992888" cy="723488"/>
          </a:xfrm>
        </p:spPr>
        <p:txBody>
          <a:bodyPr>
            <a:normAutofit/>
          </a:bodyPr>
          <a:lstStyle/>
          <a:p>
            <a:pPr fontAlgn="base"/>
            <a:r>
              <a:rPr lang="ru-RU" sz="1400" dirty="0">
                <a:solidFill>
                  <a:srgbClr val="FF0000"/>
                </a:solidFill>
              </a:rPr>
              <a:t>         </a:t>
            </a:r>
            <a:r>
              <a:rPr lang="ru-RU" sz="2400" dirty="0">
                <a:solidFill>
                  <a:srgbClr val="FF0000"/>
                </a:solidFill>
              </a:rPr>
              <a:t>      </a:t>
            </a:r>
            <a:r>
              <a:rPr lang="ru-RU" b="1" i="1" dirty="0">
                <a:solidFill>
                  <a:srgbClr val="FF0000"/>
                </a:solidFill>
              </a:rPr>
              <a:t>Совет </a:t>
            </a:r>
            <a:r>
              <a:rPr lang="ru-RU" b="1" i="1" dirty="0" smtClean="0">
                <a:solidFill>
                  <a:srgbClr val="FF0000"/>
                </a:solidFill>
              </a:rPr>
              <a:t>№ 3. Читайте сами!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0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5410" y="15992"/>
            <a:ext cx="9259409" cy="68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5409" y="0"/>
            <a:ext cx="1897380" cy="192024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7992888" cy="723488"/>
          </a:xfrm>
        </p:spPr>
        <p:txBody>
          <a:bodyPr>
            <a:normAutofit/>
          </a:bodyPr>
          <a:lstStyle/>
          <a:p>
            <a:pPr fontAlgn="base"/>
            <a:r>
              <a:rPr lang="ru-RU" sz="1400" dirty="0">
                <a:solidFill>
                  <a:srgbClr val="FF0000"/>
                </a:solidFill>
              </a:rPr>
              <a:t>         </a:t>
            </a:r>
            <a:r>
              <a:rPr lang="ru-RU" sz="2400" dirty="0">
                <a:solidFill>
                  <a:srgbClr val="FF0000"/>
                </a:solidFill>
              </a:rPr>
              <a:t>      </a:t>
            </a:r>
            <a:r>
              <a:rPr lang="ru-RU" b="1" i="1" dirty="0">
                <a:solidFill>
                  <a:srgbClr val="FF0000"/>
                </a:solidFill>
              </a:rPr>
              <a:t>Совет </a:t>
            </a:r>
            <a:r>
              <a:rPr lang="ru-RU" b="1" i="1" dirty="0" smtClean="0">
                <a:solidFill>
                  <a:srgbClr val="FF0000"/>
                </a:solidFill>
              </a:rPr>
              <a:t>№ 4. Читайте попеременно!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1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28</Words>
  <Application>Microsoft Office PowerPoint</Application>
  <PresentationFormat>Экран (4:3)</PresentationFormat>
  <Paragraphs>24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Функциональная грамотность</vt:lpstr>
      <vt:lpstr>О чем будем говорить?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</dc:title>
  <dc:creator>User</dc:creator>
  <cp:lastModifiedBy>Алина</cp:lastModifiedBy>
  <cp:revision>12</cp:revision>
  <dcterms:created xsi:type="dcterms:W3CDTF">2024-01-18T10:54:50Z</dcterms:created>
  <dcterms:modified xsi:type="dcterms:W3CDTF">2025-01-12T11:19:54Z</dcterms:modified>
</cp:coreProperties>
</file>